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84" r:id="rId2"/>
    <p:sldId id="362" r:id="rId3"/>
    <p:sldId id="363" r:id="rId4"/>
    <p:sldId id="364" r:id="rId5"/>
    <p:sldId id="365" r:id="rId6"/>
    <p:sldId id="366" r:id="rId7"/>
    <p:sldId id="367" r:id="rId8"/>
    <p:sldId id="368" r:id="rId9"/>
    <p:sldId id="369" r:id="rId10"/>
    <p:sldId id="370" r:id="rId11"/>
    <p:sldId id="376" r:id="rId12"/>
    <p:sldId id="377" r:id="rId13"/>
    <p:sldId id="379" r:id="rId14"/>
    <p:sldId id="378" r:id="rId15"/>
    <p:sldId id="289" r:id="rId16"/>
  </p:sldIdLst>
  <p:sldSz cx="9144000" cy="6858000" type="screen4x3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4B71DD"/>
    <a:srgbClr val="0099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75" autoAdjust="0"/>
    <p:restoredTop sz="93769" autoAdjust="0"/>
  </p:normalViewPr>
  <p:slideViewPr>
    <p:cSldViewPr showGuides="1">
      <p:cViewPr varScale="1">
        <p:scale>
          <a:sx n="107" d="100"/>
          <a:sy n="107" d="100"/>
        </p:scale>
        <p:origin x="1458" y="108"/>
      </p:cViewPr>
      <p:guideLst>
        <p:guide orient="horz" pos="215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EE9C6-1DBA-44A5-AEFE-F4337DC359FA}" type="datetimeFigureOut">
              <a:rPr lang="zh-CN" altLang="en-US" smtClean="0"/>
              <a:t>2024/9/12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E31C4-AB86-4844-B75B-FC06F64CF4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99592" y="95238"/>
            <a:ext cx="8136904" cy="5300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2024/9/12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rgbClr val="0070C0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27584" y="2780928"/>
            <a:ext cx="78112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第二讲 常见遥感数据的处理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0993" y="148804"/>
            <a:ext cx="4878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遥感概论</a:t>
            </a: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必修课</a:t>
            </a: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上机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627"/>
    </mc:Choice>
    <mc:Fallback xmlns="">
      <p:transition spd="slow" advTm="4362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51520" y="1000298"/>
            <a:ext cx="8892480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打开不同格式的数据</a:t>
            </a:r>
            <a:endParaRPr lang="en-US" altLang="zh-CN" dirty="0"/>
          </a:p>
          <a:p>
            <a:pPr marL="914400" lvl="1" indent="-457200">
              <a:buFont typeface="+mj-lt"/>
              <a:buAutoNum type="alphaLcParenR"/>
            </a:pPr>
            <a:r>
              <a:rPr lang="en-US" altLang="zh-CN" sz="2200" dirty="0"/>
              <a:t>…\Program Files\</a:t>
            </a:r>
            <a:r>
              <a:rPr lang="en-US" altLang="zh-CN" sz="2200" dirty="0" err="1"/>
              <a:t>Exelis</a:t>
            </a:r>
            <a:r>
              <a:rPr lang="en-US" altLang="zh-CN" sz="2200" dirty="0"/>
              <a:t>\ENVI53\ classic\data \</a:t>
            </a:r>
            <a:r>
              <a:rPr lang="en-US" altLang="zh-CN" sz="2200" dirty="0" err="1"/>
              <a:t>world_dem</a:t>
            </a:r>
            <a:r>
              <a:rPr lang="en-US" altLang="zh-CN" sz="2200" dirty="0"/>
              <a:t> 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altLang="zh-CN" sz="2200" dirty="0"/>
              <a:t>…\ Program Files\</a:t>
            </a:r>
            <a:r>
              <a:rPr lang="en-US" altLang="zh-CN" sz="2200" dirty="0" err="1"/>
              <a:t>Exelis</a:t>
            </a:r>
            <a:r>
              <a:rPr lang="en-US" altLang="zh-CN" sz="2200" dirty="0"/>
              <a:t>\ENVI53\classic\data\</a:t>
            </a:r>
            <a:r>
              <a:rPr lang="en-US" altLang="zh-CN" sz="2200" dirty="0" err="1"/>
              <a:t>can_tmr.img</a:t>
            </a:r>
            <a:endParaRPr lang="en-US" altLang="zh-CN" sz="2200" dirty="0"/>
          </a:p>
          <a:p>
            <a:pPr marL="914400" lvl="1" indent="-457200">
              <a:buFont typeface="+mj-lt"/>
              <a:buAutoNum type="alphaLcParenR"/>
            </a:pPr>
            <a:r>
              <a:rPr lang="en-US" altLang="zh-CN" sz="2200" dirty="0"/>
              <a:t>…\ Program Files\</a:t>
            </a:r>
            <a:r>
              <a:rPr lang="en-US" altLang="zh-CN" sz="2200" dirty="0" err="1"/>
              <a:t>Exelis</a:t>
            </a:r>
            <a:r>
              <a:rPr lang="en-US" altLang="zh-CN" sz="2200" dirty="0"/>
              <a:t>\ENVI53\classic\data\egm96_global.dat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altLang="zh-CN" sz="2200" dirty="0"/>
              <a:t>…\ Program Files\Exelis\ENVI53\classic\data\cup95eff.int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dirty="0"/>
              <a:t>分级显示数据</a:t>
            </a:r>
            <a:endParaRPr lang="en-US" altLang="zh-CN" dirty="0"/>
          </a:p>
        </p:txBody>
      </p:sp>
      <p:sp>
        <p:nvSpPr>
          <p:cNvPr id="6" name="标题 3"/>
          <p:cNvSpPr txBox="1"/>
          <p:nvPr/>
        </p:nvSpPr>
        <p:spPr>
          <a:xfrm>
            <a:off x="755576" y="116632"/>
            <a:ext cx="8388424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上机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练习</a:t>
            </a:r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l="23225" t="12201" r="42913" b="37400"/>
          <a:stretch>
            <a:fillRect/>
          </a:stretch>
        </p:blipFill>
        <p:spPr>
          <a:xfrm>
            <a:off x="1036350" y="4066132"/>
            <a:ext cx="2736304" cy="229085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024" y="3438199"/>
            <a:ext cx="3171028" cy="315968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619672" y="638132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分级显示操作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51520" y="1000298"/>
            <a:ext cx="8892480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要求：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输出四个示例数据的分级设色图（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bmp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格式）；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每一步如何操作，关键步骤截图展示；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设置不同的颜色区间（下左图红色椭圆内）。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标题 3"/>
          <p:cNvSpPr txBox="1"/>
          <p:nvPr/>
        </p:nvSpPr>
        <p:spPr>
          <a:xfrm>
            <a:off x="755576" y="116632"/>
            <a:ext cx="8388424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上机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练习</a:t>
            </a:r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3280762"/>
            <a:ext cx="3473028" cy="346060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/>
          <a:srcRect l="22930" t="12136" r="53861" b="53883"/>
          <a:stretch>
            <a:fillRect/>
          </a:stretch>
        </p:blipFill>
        <p:spPr>
          <a:xfrm>
            <a:off x="4177400" y="3675743"/>
            <a:ext cx="2880000" cy="237176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DBC3A1D-78AE-B16F-AC2C-E9CCCAE92B6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6775"/>
          <a:stretch/>
        </p:blipFill>
        <p:spPr>
          <a:xfrm>
            <a:off x="6602789" y="3474653"/>
            <a:ext cx="2357899" cy="2773942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5940152" y="623731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输出操作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51520" y="1000298"/>
            <a:ext cx="8892480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/>
              <a:t>打开</a:t>
            </a:r>
            <a:r>
              <a:rPr lang="en-US" altLang="zh-CN" dirty="0"/>
              <a:t>MODIS</a:t>
            </a:r>
            <a:r>
              <a:rPr lang="zh-CN" altLang="en-US" dirty="0"/>
              <a:t>和</a:t>
            </a:r>
            <a:r>
              <a:rPr lang="en-US" altLang="zh-CN" dirty="0"/>
              <a:t>Landsat</a:t>
            </a:r>
            <a:r>
              <a:rPr lang="zh-CN" altLang="en-US" dirty="0"/>
              <a:t>数据</a:t>
            </a:r>
            <a:endParaRPr lang="en-US" altLang="zh-CN" dirty="0"/>
          </a:p>
          <a:p>
            <a:pPr marL="857250" lvl="1" indent="-457200">
              <a:lnSpc>
                <a:spcPct val="150000"/>
              </a:lnSpc>
              <a:buFont typeface="+mj-lt"/>
              <a:buAutoNum type="alphaLcParenR"/>
            </a:pPr>
            <a:r>
              <a:rPr lang="en-US" altLang="zh-CN" sz="2000" dirty="0"/>
              <a:t>MOD09A1.A2020265.h28v06.006.2020280043053.hdf</a:t>
            </a:r>
          </a:p>
          <a:p>
            <a:pPr marL="857250" lvl="1" indent="-457200">
              <a:lnSpc>
                <a:spcPct val="150000"/>
              </a:lnSpc>
              <a:buFont typeface="+mj-lt"/>
              <a:buAutoNum type="alphaLcParenR"/>
            </a:pPr>
            <a:r>
              <a:rPr lang="en-US" altLang="zh-CN" sz="2000" dirty="0"/>
              <a:t>LC81270362013256LGN00.tar.gz</a:t>
            </a:r>
            <a:r>
              <a:rPr lang="zh-CN" altLang="en-US" sz="2000" dirty="0"/>
              <a:t>（数据需要解压）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en-US" altLang="zh-CN" dirty="0"/>
              <a:t>RGB</a:t>
            </a:r>
            <a:r>
              <a:rPr lang="zh-CN" altLang="en-US" dirty="0"/>
              <a:t>合成彩色显示</a:t>
            </a:r>
            <a:endParaRPr lang="en-US" altLang="zh-CN" dirty="0"/>
          </a:p>
          <a:p>
            <a:pPr marL="400050" lvl="1" indent="0">
              <a:lnSpc>
                <a:spcPct val="150000"/>
              </a:lnSpc>
              <a:buNone/>
            </a:pPr>
            <a:r>
              <a:rPr lang="zh-CN" altLang="en-US" sz="2400" dirty="0"/>
              <a:t>采用不同的波段组合方式</a:t>
            </a:r>
            <a:endParaRPr lang="en-US" altLang="zh-CN" sz="2400" dirty="0"/>
          </a:p>
          <a:p>
            <a:pPr lvl="1" indent="-342900">
              <a:lnSpc>
                <a:spcPct val="150000"/>
              </a:lnSpc>
            </a:pPr>
            <a:r>
              <a:rPr lang="en-US" altLang="zh-CN" sz="2400" dirty="0"/>
              <a:t>MODIS</a:t>
            </a:r>
            <a:r>
              <a:rPr lang="zh-CN" altLang="en-US" sz="2400" dirty="0"/>
              <a:t>波段</a:t>
            </a:r>
            <a:r>
              <a:rPr lang="en-US" altLang="zh-CN" sz="2400" dirty="0"/>
              <a:t>321</a:t>
            </a:r>
            <a:r>
              <a:rPr lang="zh-CN" altLang="en-US" sz="2400" dirty="0"/>
              <a:t>、</a:t>
            </a:r>
            <a:r>
              <a:rPr lang="en-US" altLang="zh-CN" sz="2400" dirty="0"/>
              <a:t>143</a:t>
            </a:r>
            <a:r>
              <a:rPr lang="zh-CN" altLang="en-US" sz="2400" dirty="0"/>
              <a:t>、</a:t>
            </a:r>
            <a:r>
              <a:rPr lang="en-US" altLang="zh-CN" sz="2400" dirty="0"/>
              <a:t>432</a:t>
            </a:r>
            <a:r>
              <a:rPr lang="zh-CN" altLang="en-US" sz="2400" dirty="0"/>
              <a:t>等</a:t>
            </a:r>
            <a:endParaRPr lang="en-US" altLang="zh-CN" sz="2400" dirty="0"/>
          </a:p>
          <a:p>
            <a:pPr lvl="1" indent="-342900">
              <a:lnSpc>
                <a:spcPct val="150000"/>
              </a:lnSpc>
            </a:pPr>
            <a:r>
              <a:rPr lang="en-US" altLang="zh-CN" sz="2400" dirty="0"/>
              <a:t>Landsat</a:t>
            </a:r>
            <a:r>
              <a:rPr lang="zh-CN" altLang="en-US" sz="2400" dirty="0"/>
              <a:t>波段</a:t>
            </a:r>
            <a:r>
              <a:rPr lang="en-US" altLang="zh-CN" sz="2400" dirty="0"/>
              <a:t>321</a:t>
            </a:r>
            <a:r>
              <a:rPr lang="zh-CN" altLang="en-US" sz="2400" dirty="0"/>
              <a:t>（自然真彩色）</a:t>
            </a:r>
          </a:p>
          <a:p>
            <a:pPr lvl="1" indent="-342900">
              <a:lnSpc>
                <a:spcPct val="150000"/>
              </a:lnSpc>
            </a:pPr>
            <a:r>
              <a:rPr lang="en-US" altLang="zh-CN" sz="2400" dirty="0"/>
              <a:t>543</a:t>
            </a:r>
            <a:r>
              <a:rPr lang="zh-CN" altLang="en-US" sz="2400" dirty="0"/>
              <a:t>（植被分析）</a:t>
            </a:r>
          </a:p>
          <a:p>
            <a:pPr lvl="1" indent="-342900">
              <a:lnSpc>
                <a:spcPct val="150000"/>
              </a:lnSpc>
            </a:pPr>
            <a:r>
              <a:rPr lang="en-US" altLang="zh-CN" sz="2400" dirty="0"/>
              <a:t>432</a:t>
            </a:r>
            <a:r>
              <a:rPr lang="zh-CN" altLang="en-US" sz="2400" dirty="0"/>
              <a:t>（</a:t>
            </a:r>
            <a:r>
              <a:rPr lang="en-US" altLang="zh-CN" sz="2400" dirty="0"/>
              <a:t>543</a:t>
            </a:r>
            <a:r>
              <a:rPr lang="zh-CN" altLang="en-US" sz="2400" dirty="0"/>
              <a:t>（</a:t>
            </a:r>
            <a:r>
              <a:rPr lang="zh-CN" altLang="en-US" sz="2400" dirty="0">
                <a:sym typeface="+mn-ea"/>
              </a:rPr>
              <a:t>标准假彩色，植被呈现红色）</a:t>
            </a:r>
            <a:r>
              <a:rPr lang="en-US" altLang="zh-CN" sz="2400" dirty="0">
                <a:sym typeface="+mn-ea"/>
              </a:rPr>
              <a:t>764</a:t>
            </a:r>
            <a:r>
              <a:rPr lang="zh-CN" altLang="en-US" sz="2400" dirty="0">
                <a:sym typeface="+mn-ea"/>
              </a:rPr>
              <a:t>（假彩色城市）</a:t>
            </a:r>
            <a:endParaRPr lang="en-US" altLang="zh-CN" sz="2400" dirty="0"/>
          </a:p>
          <a:p>
            <a:pPr marL="400050" lvl="1" indent="0">
              <a:lnSpc>
                <a:spcPct val="150000"/>
              </a:lnSpc>
              <a:buNone/>
            </a:pPr>
            <a:endParaRPr lang="en-US" altLang="zh-CN" sz="2400" dirty="0"/>
          </a:p>
          <a:p>
            <a:pPr>
              <a:lnSpc>
                <a:spcPct val="150000"/>
              </a:lnSpc>
            </a:pPr>
            <a:endParaRPr lang="zh-CN" altLang="en-US" dirty="0"/>
          </a:p>
          <a:p>
            <a:pPr>
              <a:lnSpc>
                <a:spcPct val="150000"/>
              </a:lnSpc>
            </a:pPr>
            <a:endParaRPr lang="en-US" altLang="zh-CN" dirty="0"/>
          </a:p>
        </p:txBody>
      </p:sp>
      <p:sp>
        <p:nvSpPr>
          <p:cNvPr id="6" name="标题 3"/>
          <p:cNvSpPr txBox="1"/>
          <p:nvPr/>
        </p:nvSpPr>
        <p:spPr>
          <a:xfrm>
            <a:off x="755576" y="116632"/>
            <a:ext cx="8388424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上机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练习</a:t>
            </a:r>
            <a:r>
              <a:rPr lang="en-US" altLang="zh-CN" dirty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7811" y="3069213"/>
            <a:ext cx="3744416" cy="32498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51520" y="1000298"/>
            <a:ext cx="8892480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/>
              <a:t>选取一个小区域，将数据</a:t>
            </a:r>
            <a:r>
              <a:rPr lang="zh-CN" altLang="en-US" dirty="0">
                <a:solidFill>
                  <a:srgbClr val="FF0000"/>
                </a:solidFill>
              </a:rPr>
              <a:t>输出为</a:t>
            </a:r>
            <a:r>
              <a:rPr lang="en-US" altLang="zh-CN" dirty="0" err="1">
                <a:solidFill>
                  <a:srgbClr val="FF0000"/>
                </a:solidFill>
              </a:rPr>
              <a:t>GeoTIFF</a:t>
            </a:r>
            <a:r>
              <a:rPr lang="zh-CN" altLang="en-US" dirty="0">
                <a:solidFill>
                  <a:srgbClr val="FF0000"/>
                </a:solidFill>
              </a:rPr>
              <a:t>格式</a:t>
            </a:r>
            <a:endParaRPr lang="en-US" altLang="zh-CN" dirty="0">
              <a:solidFill>
                <a:srgbClr val="FF0000"/>
              </a:solidFill>
            </a:endParaRPr>
          </a:p>
          <a:p>
            <a:pPr marL="400050" lvl="1" indent="0">
              <a:lnSpc>
                <a:spcPct val="150000"/>
              </a:lnSpc>
              <a:buNone/>
            </a:pPr>
            <a:endParaRPr lang="en-US" altLang="zh-CN" sz="2400" dirty="0"/>
          </a:p>
        </p:txBody>
      </p:sp>
      <p:sp>
        <p:nvSpPr>
          <p:cNvPr id="6" name="标题 3"/>
          <p:cNvSpPr txBox="1"/>
          <p:nvPr/>
        </p:nvSpPr>
        <p:spPr>
          <a:xfrm>
            <a:off x="755576" y="116632"/>
            <a:ext cx="8388424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上机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练习</a:t>
            </a:r>
            <a:r>
              <a:rPr lang="en-US" altLang="zh-CN" dirty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14563" t="9401" r="37400" b="13600"/>
          <a:stretch>
            <a:fillRect/>
          </a:stretch>
        </p:blipFill>
        <p:spPr>
          <a:xfrm>
            <a:off x="107965" y="2070746"/>
            <a:ext cx="3239899" cy="292122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745882" y="5055501"/>
            <a:ext cx="1872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输出</a:t>
            </a:r>
            <a:r>
              <a:rPr lang="en-US" altLang="zh-CN" dirty="0" err="1"/>
              <a:t>GeoTIFF</a:t>
            </a:r>
            <a:r>
              <a:rPr lang="zh-CN" altLang="en-US" dirty="0"/>
              <a:t>操作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7581" y="2812102"/>
            <a:ext cx="2971582" cy="217986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049541" y="5055501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截取一个小区域</a:t>
            </a:r>
          </a:p>
        </p:txBody>
      </p:sp>
      <p:sp>
        <p:nvSpPr>
          <p:cNvPr id="10" name="矩形 9"/>
          <p:cNvSpPr/>
          <p:nvPr/>
        </p:nvSpPr>
        <p:spPr>
          <a:xfrm>
            <a:off x="6804248" y="5055501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确认区域范围</a:t>
            </a:r>
          </a:p>
        </p:txBody>
      </p:sp>
      <p:sp>
        <p:nvSpPr>
          <p:cNvPr id="15" name="矩形 14"/>
          <p:cNvSpPr/>
          <p:nvPr/>
        </p:nvSpPr>
        <p:spPr>
          <a:xfrm>
            <a:off x="251520" y="5921236"/>
            <a:ext cx="4801314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遥感数据中最常用和最重要的操作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13306D6-E7B7-4038-EC39-D9C65E06B3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6638" y="1995416"/>
            <a:ext cx="2346894" cy="30600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/>
          <p:nvPr/>
        </p:nvSpPr>
        <p:spPr>
          <a:xfrm>
            <a:off x="251520" y="1000299"/>
            <a:ext cx="8892480" cy="178063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要求：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分别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针对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数据进行如下操作：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任意选取影像中无云的一块小区域并输出图像（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GeoTIFF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格式）；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输出三种不同的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合成彩色图（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bmp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格式）；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标题 3"/>
          <p:cNvSpPr txBox="1"/>
          <p:nvPr/>
        </p:nvSpPr>
        <p:spPr>
          <a:xfrm>
            <a:off x="755576" y="116632"/>
            <a:ext cx="8388424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上机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练习</a:t>
            </a:r>
            <a:r>
              <a:rPr lang="en-US" altLang="zh-CN" dirty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/>
          <a:srcRect l="22930" t="12136" r="53861" b="53883"/>
          <a:stretch>
            <a:fillRect/>
          </a:stretch>
        </p:blipFill>
        <p:spPr>
          <a:xfrm>
            <a:off x="1403647" y="3821499"/>
            <a:ext cx="3030151" cy="2495417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452055" y="6488668"/>
            <a:ext cx="1963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RGB</a:t>
            </a:r>
            <a:r>
              <a:rPr lang="zh-CN" altLang="en-US" dirty="0"/>
              <a:t>图像输出操作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6F054C1-80CE-C819-C4DD-85CD79895E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6775"/>
          <a:stretch/>
        </p:blipFill>
        <p:spPr>
          <a:xfrm>
            <a:off x="4710203" y="3682237"/>
            <a:ext cx="2357899" cy="277394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31" y="2047682"/>
            <a:ext cx="8335538" cy="276263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 txBox="1"/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1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ENVI5.x</a:t>
            </a:r>
            <a:r>
              <a:rPr lang="zh-CN" altLang="en-US" dirty="0">
                <a:solidFill>
                  <a:schemeClr val="tx1"/>
                </a:solidFill>
              </a:rPr>
              <a:t>目录结构</a:t>
            </a:r>
          </a:p>
        </p:txBody>
      </p:sp>
      <p:sp>
        <p:nvSpPr>
          <p:cNvPr id="43" name="内容占位符 2"/>
          <p:cNvSpPr txBox="1"/>
          <p:nvPr/>
        </p:nvSpPr>
        <p:spPr>
          <a:xfrm>
            <a:off x="926756" y="1268760"/>
            <a:ext cx="7821707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/>
              <a:t>Bin</a:t>
            </a:r>
            <a:r>
              <a:rPr lang="zh-CN" altLang="en-US" sz="2000"/>
              <a:t>：相应的</a:t>
            </a:r>
            <a:r>
              <a:rPr lang="en-US" altLang="zh-CN" sz="2000"/>
              <a:t>ENVI</a:t>
            </a:r>
            <a:r>
              <a:rPr lang="zh-CN" altLang="en-US" sz="2000"/>
              <a:t>运行目录。</a:t>
            </a:r>
          </a:p>
          <a:p>
            <a:r>
              <a:rPr lang="en-US" altLang="zh-CN" sz="2000"/>
              <a:t>Classic</a:t>
            </a:r>
            <a:r>
              <a:rPr lang="zh-CN" altLang="en-US" sz="2000"/>
              <a:t>：</a:t>
            </a:r>
            <a:r>
              <a:rPr lang="en-US" altLang="zh-CN" sz="2000"/>
              <a:t>ENVI</a:t>
            </a:r>
            <a:r>
              <a:rPr lang="zh-CN" altLang="en-US" sz="2000"/>
              <a:t>经典模式安装路径。</a:t>
            </a:r>
          </a:p>
          <a:p>
            <a:r>
              <a:rPr lang="en-US" altLang="zh-CN" sz="2000"/>
              <a:t>Custom_code</a:t>
            </a:r>
            <a:r>
              <a:rPr lang="zh-CN" altLang="en-US" sz="2000"/>
              <a:t>：自定义代码</a:t>
            </a:r>
          </a:p>
          <a:p>
            <a:r>
              <a:rPr lang="en-US" altLang="zh-CN" sz="2000"/>
              <a:t>Data</a:t>
            </a:r>
            <a:r>
              <a:rPr lang="zh-CN" altLang="en-US" sz="2000"/>
              <a:t>：</a:t>
            </a:r>
            <a:r>
              <a:rPr lang="en-US" altLang="zh-CN" sz="2000"/>
              <a:t>ENVI</a:t>
            </a:r>
            <a:r>
              <a:rPr lang="zh-CN" altLang="en-US" sz="2000"/>
              <a:t>自带数据目录。</a:t>
            </a:r>
          </a:p>
          <a:p>
            <a:r>
              <a:rPr lang="en-US" altLang="zh-CN" sz="2000"/>
              <a:t>Extensions</a:t>
            </a:r>
            <a:r>
              <a:rPr lang="zh-CN" altLang="en-US" sz="2000"/>
              <a:t>：客户自主开发的、可执行程序，比如各种补丁程序。</a:t>
            </a:r>
          </a:p>
          <a:p>
            <a:r>
              <a:rPr lang="en-US" altLang="zh-CN" sz="2000"/>
              <a:t>Gptools</a:t>
            </a:r>
            <a:r>
              <a:rPr lang="zh-CN" altLang="en-US" sz="2000"/>
              <a:t>：</a:t>
            </a:r>
            <a:r>
              <a:rPr lang="en-US" altLang="zh-CN" sz="2000"/>
              <a:t>GP</a:t>
            </a:r>
            <a:r>
              <a:rPr lang="zh-CN" altLang="en-US" sz="2000"/>
              <a:t>工具箱文件。</a:t>
            </a:r>
          </a:p>
          <a:p>
            <a:r>
              <a:rPr lang="en-US" altLang="zh-CN" sz="2000"/>
              <a:t>Help</a:t>
            </a:r>
            <a:r>
              <a:rPr lang="zh-CN" altLang="en-US" sz="2000"/>
              <a:t>：</a:t>
            </a:r>
            <a:r>
              <a:rPr lang="en-US" altLang="zh-CN" sz="2000"/>
              <a:t>ENVI</a:t>
            </a:r>
            <a:r>
              <a:rPr lang="zh-CN" altLang="en-US" sz="2000"/>
              <a:t>的帮助文档。</a:t>
            </a:r>
          </a:p>
          <a:p>
            <a:r>
              <a:rPr lang="en-US" altLang="zh-CN" sz="2000"/>
              <a:t>Resource</a:t>
            </a:r>
            <a:r>
              <a:rPr lang="zh-CN" altLang="en-US" sz="2000"/>
              <a:t>：</a:t>
            </a:r>
            <a:r>
              <a:rPr lang="en-US" altLang="zh-CN" sz="2000"/>
              <a:t>ENVI</a:t>
            </a:r>
            <a:r>
              <a:rPr lang="zh-CN" altLang="en-US" sz="2000"/>
              <a:t>资源文件夹，包含图标文件、语言配置文件、波谱库等。</a:t>
            </a:r>
          </a:p>
          <a:p>
            <a:r>
              <a:rPr lang="en-US" altLang="zh-CN" sz="2000"/>
              <a:t>Save</a:t>
            </a:r>
            <a:r>
              <a:rPr lang="zh-CN" altLang="en-US" sz="2000"/>
              <a:t>：软件框架库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 txBox="1"/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2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数据显示</a:t>
            </a:r>
          </a:p>
        </p:txBody>
      </p:sp>
      <p:sp>
        <p:nvSpPr>
          <p:cNvPr id="4" name="内容占位符 2"/>
          <p:cNvSpPr txBox="1"/>
          <p:nvPr/>
        </p:nvSpPr>
        <p:spPr>
          <a:xfrm>
            <a:off x="926757" y="1268760"/>
            <a:ext cx="7537622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三视窗显示</a:t>
            </a:r>
          </a:p>
          <a:p>
            <a:pPr lvl="1"/>
            <a:r>
              <a:rPr lang="zh-CN" altLang="en-US" sz="1800"/>
              <a:t>当你打开一个图像文件时，会在一个</a:t>
            </a:r>
            <a:r>
              <a:rPr lang="en-US" altLang="zh-CN" sz="1800"/>
              <a:t>ENVI</a:t>
            </a:r>
            <a:r>
              <a:rPr lang="zh-CN" altLang="en-US" sz="1800"/>
              <a:t>的三视窗图像显示中，其中包括主图像窗口，缩放窗口和滚动窗口（应用于大的图像），交互性强的操作在这个窗口中完成。</a:t>
            </a:r>
            <a:endParaRPr lang="en-US" altLang="zh-CN" sz="1800"/>
          </a:p>
          <a:p>
            <a:r>
              <a:rPr lang="zh-CN" altLang="en-US" sz="2400"/>
              <a:t>波段列表</a:t>
            </a:r>
            <a:endParaRPr lang="en-US" altLang="zh-CN" sz="2400"/>
          </a:p>
          <a:p>
            <a:pPr lvl="1"/>
            <a:r>
              <a:rPr lang="zh-CN" altLang="en-US" sz="1800"/>
              <a:t>每次打开的文件都显示在</a:t>
            </a:r>
            <a:r>
              <a:rPr lang="en-US" altLang="zh-CN" sz="1800"/>
              <a:t>Available Bands List</a:t>
            </a:r>
            <a:r>
              <a:rPr lang="zh-CN" altLang="en-US" sz="1800"/>
              <a:t>中，列表中可以完成当前在</a:t>
            </a:r>
            <a:r>
              <a:rPr lang="en-US" altLang="zh-CN" sz="1800"/>
              <a:t>ENVI</a:t>
            </a:r>
            <a:r>
              <a:rPr lang="zh-CN" altLang="en-US" sz="1800"/>
              <a:t>中打开的或存储在内存中的文件的信息，还可以进行包括：打开新文件、关闭文件、将内存数据项保存到磁盘，以及编辑</a:t>
            </a:r>
            <a:r>
              <a:rPr lang="en-US" altLang="zh-CN" sz="1800"/>
              <a:t>ENVI</a:t>
            </a:r>
            <a:r>
              <a:rPr lang="zh-CN" altLang="en-US" sz="1800"/>
              <a:t>头文件等操作。</a:t>
            </a:r>
          </a:p>
          <a:p>
            <a:r>
              <a:rPr lang="en-US" altLang="zh-CN"/>
              <a:t>ENVI 5.x</a:t>
            </a:r>
            <a:r>
              <a:rPr lang="zh-CN" altLang="en-US"/>
              <a:t>显示</a:t>
            </a:r>
          </a:p>
          <a:p>
            <a:pPr lvl="1"/>
            <a:r>
              <a:rPr lang="zh-CN" altLang="en-US" sz="1800"/>
              <a:t>将图层管理、图像显示、鼠标信息等集中在一个窗体中，很多流程化的工具集成在此窗体中。</a:t>
            </a:r>
            <a:endParaRPr lang="zh-CN" alt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 txBox="1"/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2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数据显示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t="1723" r="11779" b="1648"/>
          <a:stretch>
            <a:fillRect/>
          </a:stretch>
        </p:blipFill>
        <p:spPr>
          <a:xfrm>
            <a:off x="179512" y="1294345"/>
            <a:ext cx="3126053" cy="436690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14" y="2204864"/>
            <a:ext cx="5626565" cy="302433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 txBox="1"/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2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图像显示类型</a:t>
            </a:r>
          </a:p>
        </p:txBody>
      </p:sp>
      <p:sp>
        <p:nvSpPr>
          <p:cNvPr id="8" name="内容占位符 2"/>
          <p:cNvSpPr txBox="1"/>
          <p:nvPr/>
        </p:nvSpPr>
        <p:spPr>
          <a:xfrm>
            <a:off x="926757" y="1451917"/>
            <a:ext cx="7537622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灰度显示（黑白）</a:t>
            </a:r>
            <a:endParaRPr lang="en-US" altLang="zh-CN" dirty="0"/>
          </a:p>
          <a:p>
            <a:pPr lvl="1"/>
            <a:r>
              <a:rPr lang="zh-CN" altLang="en-US" dirty="0"/>
              <a:t>一个波段</a:t>
            </a:r>
            <a:endParaRPr lang="en-US" altLang="zh-CN" dirty="0"/>
          </a:p>
          <a:p>
            <a:r>
              <a:rPr lang="en-US" altLang="zh-CN" dirty="0"/>
              <a:t>RGB</a:t>
            </a:r>
            <a:r>
              <a:rPr lang="zh-CN" altLang="en-US" dirty="0"/>
              <a:t>合成彩色显示</a:t>
            </a:r>
            <a:endParaRPr lang="en-US" altLang="zh-CN" dirty="0"/>
          </a:p>
          <a:p>
            <a:pPr lvl="1"/>
            <a:r>
              <a:rPr lang="en-US" altLang="zh-CN" dirty="0"/>
              <a:t>RGB</a:t>
            </a:r>
            <a:r>
              <a:rPr lang="zh-CN" altLang="en-US" dirty="0"/>
              <a:t>三个波段合成，最常见显示类型</a:t>
            </a:r>
            <a:endParaRPr lang="en-US" altLang="zh-CN" dirty="0"/>
          </a:p>
          <a:p>
            <a:r>
              <a:rPr lang="zh-CN" altLang="en-US" dirty="0"/>
              <a:t>伪彩色（索引色）</a:t>
            </a:r>
            <a:endParaRPr lang="en-US" altLang="zh-CN" dirty="0"/>
          </a:p>
          <a:p>
            <a:pPr lvl="1"/>
            <a:r>
              <a:rPr lang="zh-CN" altLang="en-US" dirty="0"/>
              <a:t>一个波段，利用索引表显示彩色，常见的如影像分类结果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 txBox="1"/>
          <p:nvPr/>
        </p:nvSpPr>
        <p:spPr>
          <a:xfrm>
            <a:off x="755576" y="116632"/>
            <a:ext cx="8388424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3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栅格文件格式</a:t>
            </a:r>
          </a:p>
        </p:txBody>
      </p:sp>
      <p:sp>
        <p:nvSpPr>
          <p:cNvPr id="4" name="内容占位符 2"/>
          <p:cNvSpPr txBox="1"/>
          <p:nvPr/>
        </p:nvSpPr>
        <p:spPr>
          <a:xfrm>
            <a:off x="395536" y="1451917"/>
            <a:ext cx="8496944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通用栅格数据格式，包含一个简单的</a:t>
            </a:r>
            <a:r>
              <a:rPr lang="zh-CN" altLang="en-US" sz="2400" dirty="0">
                <a:solidFill>
                  <a:srgbClr val="FF0000"/>
                </a:solidFill>
              </a:rPr>
              <a:t>二进制文件</a:t>
            </a:r>
            <a:r>
              <a:rPr lang="zh-CN" altLang="en-US" sz="2400" dirty="0"/>
              <a:t>和一个相关的</a:t>
            </a:r>
            <a:r>
              <a:rPr lang="en-US" altLang="zh-CN" sz="2400" dirty="0"/>
              <a:t>ASCII</a:t>
            </a:r>
            <a:r>
              <a:rPr lang="zh-CN" altLang="en-US" sz="2400" dirty="0"/>
              <a:t>（文本）的</a:t>
            </a:r>
            <a:r>
              <a:rPr lang="zh-CN" altLang="en-US" sz="2400" dirty="0">
                <a:solidFill>
                  <a:srgbClr val="FF0000"/>
                </a:solidFill>
              </a:rPr>
              <a:t>头文件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lvl="1"/>
            <a:r>
              <a:rPr lang="en-US" altLang="zh-CN" sz="2400" dirty="0">
                <a:solidFill>
                  <a:srgbClr val="FF0000"/>
                </a:solidFill>
              </a:rPr>
              <a:t>ENVI</a:t>
            </a:r>
            <a:r>
              <a:rPr lang="zh-CN" altLang="en-US" sz="2400" dirty="0">
                <a:solidFill>
                  <a:srgbClr val="FF0000"/>
                </a:solidFill>
              </a:rPr>
              <a:t>头文件</a:t>
            </a:r>
            <a:r>
              <a:rPr lang="zh-CN" altLang="en-US" sz="2400" dirty="0"/>
              <a:t>包含用于读取图像数据文件的信息，它通常创建于一个数据文件第一次被</a:t>
            </a:r>
            <a:r>
              <a:rPr lang="en-US" sz="2400" dirty="0"/>
              <a:t> </a:t>
            </a:r>
            <a:r>
              <a:rPr lang="en-US" altLang="zh-CN" sz="2400" dirty="0"/>
              <a:t>ENVI</a:t>
            </a:r>
            <a:r>
              <a:rPr lang="zh-CN" altLang="en-US" sz="2400" dirty="0"/>
              <a:t>读取时。单独的</a:t>
            </a:r>
            <a:r>
              <a:rPr lang="en-US" altLang="zh-CN" sz="2400" dirty="0"/>
              <a:t>ENVI</a:t>
            </a:r>
            <a:r>
              <a:rPr lang="zh-CN" altLang="en-US" sz="2400" dirty="0"/>
              <a:t>头文本文件</a:t>
            </a:r>
            <a:r>
              <a:rPr lang="zh-CN" altLang="en-US" sz="2400" dirty="0">
                <a:solidFill>
                  <a:srgbClr val="FF0000"/>
                </a:solidFill>
              </a:rPr>
              <a:t>提供关于图像尺寸、嵌入的头文件（若存在）、数据格式及其它相关信息</a:t>
            </a:r>
            <a:r>
              <a:rPr lang="zh-CN" altLang="en-US" sz="2400" dirty="0"/>
              <a:t>。所需信息通过交互式输入，或自动地用“文件吸取”创建，并且以后可以编辑修改。您可以在</a:t>
            </a:r>
            <a:r>
              <a:rPr lang="en-US" altLang="zh-CN" sz="2400" dirty="0"/>
              <a:t>ENVI</a:t>
            </a:r>
            <a:r>
              <a:rPr lang="zh-CN" altLang="en-US" sz="2400" dirty="0"/>
              <a:t>之外使用一个文本编辑器生成一个</a:t>
            </a:r>
            <a:r>
              <a:rPr lang="en-US" altLang="zh-CN" sz="2400" dirty="0"/>
              <a:t>ENVI</a:t>
            </a:r>
            <a:r>
              <a:rPr lang="zh-CN" altLang="en-US" sz="2400" dirty="0"/>
              <a:t>头文件</a:t>
            </a:r>
            <a:endParaRPr lang="en-US" altLang="zh-CN" sz="2400" dirty="0"/>
          </a:p>
          <a:p>
            <a:pPr lvl="1"/>
            <a:r>
              <a:rPr lang="zh-CN" altLang="en-US" sz="2400" dirty="0">
                <a:solidFill>
                  <a:srgbClr val="FF0000"/>
                </a:solidFill>
              </a:rPr>
              <a:t>通用栅格数据</a:t>
            </a:r>
            <a:r>
              <a:rPr lang="zh-CN" altLang="en-US" sz="2400" dirty="0"/>
              <a:t>都会存储为二进制的字节流，通常它将以</a:t>
            </a:r>
            <a:r>
              <a:rPr lang="en-US" altLang="zh-CN" sz="2400" dirty="0"/>
              <a:t>BSQ</a:t>
            </a:r>
            <a:r>
              <a:rPr lang="zh-CN" altLang="en-US" sz="2400" dirty="0"/>
              <a:t>（按波段顺序）、</a:t>
            </a:r>
            <a:r>
              <a:rPr lang="en-US" altLang="zh-CN" sz="2400" dirty="0"/>
              <a:t>BIP</a:t>
            </a:r>
            <a:r>
              <a:rPr lang="zh-CN" altLang="en-US" sz="2400" dirty="0"/>
              <a:t>（波段按像元交叉）或者</a:t>
            </a:r>
            <a:r>
              <a:rPr lang="en-US" altLang="zh-CN" sz="2400" dirty="0"/>
              <a:t>BIL</a:t>
            </a:r>
            <a:r>
              <a:rPr lang="zh-CN" altLang="en-US" sz="2400" dirty="0"/>
              <a:t>（波段按行交叉）的方式进行存储。</a:t>
            </a:r>
            <a:endParaRPr lang="en-US" altLang="zh-CN" sz="2400" dirty="0"/>
          </a:p>
          <a:p>
            <a:endParaRPr lang="en-US" altLang="zh-CN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 txBox="1"/>
          <p:nvPr/>
        </p:nvSpPr>
        <p:spPr>
          <a:xfrm>
            <a:off x="755576" y="116632"/>
            <a:ext cx="8388424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3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栅格文件格式</a:t>
            </a:r>
          </a:p>
        </p:txBody>
      </p:sp>
      <p:graphicFrame>
        <p:nvGraphicFramePr>
          <p:cNvPr id="6" name="内容占位符 3"/>
          <p:cNvGraphicFramePr/>
          <p:nvPr/>
        </p:nvGraphicFramePr>
        <p:xfrm>
          <a:off x="1049375" y="2132856"/>
          <a:ext cx="6840759" cy="4419474"/>
        </p:xfrm>
        <a:graphic>
          <a:graphicData uri="http://schemas.openxmlformats.org/drawingml/2006/table">
            <a:tbl>
              <a:tblPr/>
              <a:tblGrid>
                <a:gridCol w="22802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02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02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4290"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AVHRR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HDF </a:t>
                      </a:r>
                      <a:r>
                        <a:rPr lang="en-US" sz="2000" kern="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SeaWiFS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MrSID</a:t>
                      </a:r>
                      <a:endParaRPr lang="zh-CN" sz="2000" kern="10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290"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BMP</a:t>
                      </a:r>
                      <a:endParaRPr lang="zh-CN" sz="2000" kern="10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JPEG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NLAPS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5989"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ER </a:t>
                      </a:r>
                      <a:r>
                        <a:rPr lang="en-US" sz="2000" kern="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Mapper</a:t>
                      </a: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, PCI (.</a:t>
                      </a: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urier New" panose="02070309020205020404"/>
                          <a:ea typeface="宋体" panose="02010600030101010101" pitchFamily="2" charset="-122"/>
                        </a:rPr>
                        <a:t>pix</a:t>
                      </a: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)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JPEG 2000</a:t>
                      </a:r>
                      <a:endParaRPr lang="zh-CN" sz="2000" kern="10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PDS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5989"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ERDAS 7.x (.</a:t>
                      </a: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urier New" panose="02070309020205020404"/>
                          <a:ea typeface="宋体" panose="02010600030101010101" pitchFamily="2" charset="-122"/>
                        </a:rPr>
                        <a:t>lan</a:t>
                      </a: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)</a:t>
                      </a:r>
                      <a:endParaRPr lang="zh-CN" sz="2000" kern="10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Landsat 7 Fast (.</a:t>
                      </a: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urier New" panose="02070309020205020404"/>
                          <a:ea typeface="宋体" panose="02010600030101010101" pitchFamily="2" charset="-122"/>
                        </a:rPr>
                        <a:t>fst</a:t>
                      </a: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)</a:t>
                      </a:r>
                      <a:endParaRPr lang="zh-CN" sz="2000" kern="10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RADARSAT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5989"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ERDAS IMAGINE 8.x (.</a:t>
                      </a: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urier New" panose="02070309020205020404"/>
                          <a:ea typeface="宋体" panose="02010600030101010101" pitchFamily="2" charset="-122"/>
                        </a:rPr>
                        <a:t>img</a:t>
                      </a: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)</a:t>
                      </a:r>
                      <a:endParaRPr lang="zh-CN" sz="2000" kern="10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Landsat</a:t>
                      </a: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 7 HDF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SRF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4290"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GeoTIFF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MAS-50</a:t>
                      </a:r>
                      <a:endParaRPr lang="zh-CN" sz="2000" kern="10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TIFF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8574"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HDF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Wingdings" panose="05000000000000000000"/>
                        <a:buChar char=""/>
                      </a:pP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MRLC (.</a:t>
                      </a:r>
                      <a:r>
                        <a:rPr lang="en-US" sz="2000" kern="0" dirty="0" err="1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urier New" panose="02070309020205020404"/>
                          <a:ea typeface="宋体" panose="02010600030101010101" pitchFamily="2" charset="-122"/>
                        </a:rPr>
                        <a:t>dda</a:t>
                      </a:r>
                      <a:r>
                        <a:rPr lang="en-US" sz="2000" kern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)</a:t>
                      </a:r>
                      <a:endParaRPr lang="zh-CN" sz="2000" kern="100" dirty="0">
                        <a:solidFill>
                          <a:schemeClr val="tx1">
                            <a:lumMod val="50000"/>
                          </a:schemeClr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sz="2000" dirty="0">
                        <a:solidFill>
                          <a:schemeClr val="tx1">
                            <a:lumMod val="50000"/>
                          </a:schemeClr>
                        </a:solidFill>
                        <a:latin typeface="Calibri" panose="020F0502020204030204"/>
                      </a:endParaRPr>
                    </a:p>
                  </a:txBody>
                  <a:tcPr marL="68716" marR="68716" marT="76191" marB="7619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矩形 7"/>
          <p:cNvSpPr>
            <a:spLocks noChangeArrowheads="1"/>
          </p:cNvSpPr>
          <p:nvPr/>
        </p:nvSpPr>
        <p:spPr bwMode="auto">
          <a:xfrm>
            <a:off x="683568" y="1196752"/>
            <a:ext cx="757237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indent="457200"/>
            <a:r>
              <a:rPr lang="zh-CN" altLang="en-US" sz="2000" dirty="0">
                <a:latin typeface="宋体" panose="02010600030101010101" pitchFamily="2" charset="-122"/>
              </a:rPr>
              <a:t>使用</a:t>
            </a:r>
            <a:r>
              <a:rPr lang="en-US" altLang="zh-CN" sz="2000" dirty="0">
                <a:latin typeface="宋体" panose="02010600030101010101" pitchFamily="2" charset="-122"/>
              </a:rPr>
              <a:t>File&gt;Open </a:t>
            </a:r>
            <a:r>
              <a:rPr lang="zh-CN" altLang="en-US" sz="2000" dirty="0">
                <a:latin typeface="宋体" panose="02010600030101010101" pitchFamily="2" charset="-122"/>
              </a:rPr>
              <a:t>打开</a:t>
            </a:r>
            <a:r>
              <a:rPr lang="en-US" sz="2000" dirty="0">
                <a:latin typeface="宋体" panose="02010600030101010101" pitchFamily="2" charset="-122"/>
              </a:rPr>
              <a:t> </a:t>
            </a:r>
            <a:r>
              <a:rPr lang="en-US" altLang="zh-CN" sz="2000" dirty="0">
                <a:latin typeface="宋体" panose="02010600030101010101" pitchFamily="2" charset="-122"/>
              </a:rPr>
              <a:t>ENVI </a:t>
            </a:r>
            <a:r>
              <a:rPr lang="zh-CN" altLang="en-US" sz="2000" dirty="0">
                <a:latin typeface="宋体" panose="02010600030101010101" pitchFamily="2" charset="-122"/>
              </a:rPr>
              <a:t>图像文件或其它已知格式的二进制图像文件。</a:t>
            </a:r>
            <a:r>
              <a:rPr lang="en-US" sz="2000" dirty="0">
                <a:latin typeface="宋体" panose="02010600030101010101" pitchFamily="2" charset="-122"/>
              </a:rPr>
              <a:t> </a:t>
            </a:r>
            <a:r>
              <a:rPr lang="en-US" altLang="zh-CN" sz="2000" dirty="0">
                <a:latin typeface="宋体" panose="02010600030101010101" pitchFamily="2" charset="-122"/>
              </a:rPr>
              <a:t>ENVI </a:t>
            </a:r>
            <a:r>
              <a:rPr lang="zh-CN" altLang="en-US" sz="2000" dirty="0">
                <a:latin typeface="宋体" panose="02010600030101010101" pitchFamily="2" charset="-122"/>
              </a:rPr>
              <a:t>自动地识别和读取下列类型的文件：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/>
          <p:cNvSpPr txBox="1"/>
          <p:nvPr/>
        </p:nvSpPr>
        <p:spPr>
          <a:xfrm>
            <a:off x="245761" y="1267209"/>
            <a:ext cx="4680520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对于特定的</a:t>
            </a:r>
            <a:r>
              <a:rPr lang="zh-CN" altLang="en-US" sz="2400" dirty="0">
                <a:solidFill>
                  <a:srgbClr val="FF0000"/>
                </a:solidFill>
              </a:rPr>
              <a:t>已知文件类型</a:t>
            </a:r>
            <a:r>
              <a:rPr lang="zh-CN" altLang="en-US" sz="2400" dirty="0"/>
              <a:t>，利用内部或外部的头文件信息通常会更加方便。</a:t>
            </a:r>
            <a:endParaRPr lang="en-US" altLang="zh-CN" sz="2400" dirty="0"/>
          </a:p>
          <a:p>
            <a:pPr lvl="1"/>
            <a:r>
              <a:rPr lang="zh-CN" altLang="en-US" sz="2000" dirty="0"/>
              <a:t>使用</a:t>
            </a:r>
            <a:r>
              <a:rPr lang="en-US" altLang="zh-CN" sz="2000" dirty="0"/>
              <a:t>File-&gt;</a:t>
            </a:r>
            <a:r>
              <a:rPr lang="en-US" sz="2000" dirty="0"/>
              <a:t> </a:t>
            </a:r>
            <a:r>
              <a:rPr lang="en-US" altLang="zh-CN" sz="2000" dirty="0"/>
              <a:t>Open File As</a:t>
            </a:r>
            <a:r>
              <a:rPr lang="zh-CN" altLang="en-US" sz="2000" dirty="0"/>
              <a:t>选项，</a:t>
            </a:r>
            <a:r>
              <a:rPr lang="en-US" altLang="zh-CN" sz="2000" dirty="0"/>
              <a:t>ENVI </a:t>
            </a:r>
            <a:r>
              <a:rPr lang="zh-CN" altLang="en-US" sz="2000" dirty="0"/>
              <a:t>能够读取一些标准文件类型的若干格式，包括精选的遥感格式、军事格式、数字高程模型格式、图像处理软件格式及通用图像格式。</a:t>
            </a:r>
            <a:r>
              <a:rPr lang="en-US" altLang="zh-CN" sz="2000" dirty="0"/>
              <a:t>ENVI </a:t>
            </a:r>
            <a:r>
              <a:rPr lang="zh-CN" altLang="en-US" sz="2000" dirty="0"/>
              <a:t>从内部头文件读取必要的参数，因此不必在</a:t>
            </a:r>
            <a:r>
              <a:rPr lang="en-US" altLang="zh-CN" sz="2000" dirty="0"/>
              <a:t>Header Information</a:t>
            </a:r>
            <a:r>
              <a:rPr lang="zh-CN" altLang="en-US" sz="2000" dirty="0"/>
              <a:t>对话框中输入任何信息。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429" y="1268760"/>
            <a:ext cx="4115059" cy="4320480"/>
          </a:xfrm>
          <a:prstGeom prst="rect">
            <a:avLst/>
          </a:prstGeom>
        </p:spPr>
      </p:pic>
      <p:sp>
        <p:nvSpPr>
          <p:cNvPr id="6" name="标题 3"/>
          <p:cNvSpPr txBox="1"/>
          <p:nvPr/>
        </p:nvSpPr>
        <p:spPr>
          <a:xfrm>
            <a:off x="755576" y="116632"/>
            <a:ext cx="8388424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3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栅格文件格式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 txBox="1"/>
          <p:nvPr/>
        </p:nvSpPr>
        <p:spPr>
          <a:xfrm>
            <a:off x="926757" y="1451917"/>
            <a:ext cx="7537622" cy="485740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/>
              <a:t>存储的两种结果</a:t>
            </a:r>
            <a:endParaRPr lang="en-US" altLang="zh-CN" sz="2400"/>
          </a:p>
          <a:p>
            <a:pPr lvl="1"/>
            <a:r>
              <a:rPr lang="zh-CN" altLang="en-US" sz="2000"/>
              <a:t>窗口菜单界面</a:t>
            </a:r>
          </a:p>
          <a:p>
            <a:pPr lvl="2"/>
            <a:r>
              <a:rPr lang="en-US" altLang="zh-CN" sz="1800"/>
              <a:t>File-&gt;Save As</a:t>
            </a:r>
            <a:r>
              <a:rPr lang="zh-CN" altLang="en-US" sz="1800"/>
              <a:t>，将影像按照需要的格式进行存储，保存的为原始数据，没有拉伸。</a:t>
            </a:r>
          </a:p>
          <a:p>
            <a:pPr marL="177800" lvl="1" indent="-1778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b="1">
                <a:cs typeface="MS PGothic" panose="020B0600070205080204" pitchFamily="34" charset="-128"/>
              </a:rPr>
              <a:t>存储为其他软件格式</a:t>
            </a:r>
            <a:endParaRPr lang="en-US" altLang="zh-CN" b="1">
              <a:cs typeface="MS PGothic" panose="020B0600070205080204" pitchFamily="34" charset="-128"/>
            </a:endParaRPr>
          </a:p>
          <a:p>
            <a:pPr lvl="2"/>
            <a:r>
              <a:rPr lang="zh-CN" altLang="zh-CN" sz="1800"/>
              <a:t>在</a:t>
            </a:r>
            <a:r>
              <a:rPr lang="en-US" altLang="zh-CN" sz="1800"/>
              <a:t>Toolbox</a:t>
            </a:r>
            <a:r>
              <a:rPr lang="zh-CN" altLang="en-US" sz="1800"/>
              <a:t>中</a:t>
            </a:r>
            <a:r>
              <a:rPr lang="zh-CN" altLang="zh-CN" sz="1800"/>
              <a:t>。可以利用这些工具将文件另存为</a:t>
            </a:r>
            <a:r>
              <a:rPr lang="en-US" altLang="zh-CN" sz="1800"/>
              <a:t>ArcView Raster</a:t>
            </a:r>
            <a:r>
              <a:rPr lang="zh-CN" altLang="zh-CN" sz="1800"/>
              <a:t>、</a:t>
            </a:r>
            <a:r>
              <a:rPr lang="en-US" altLang="zh-CN" sz="1800"/>
              <a:t>ASCII</a:t>
            </a:r>
            <a:r>
              <a:rPr lang="zh-CN" altLang="zh-CN" sz="1800"/>
              <a:t>、</a:t>
            </a:r>
            <a:r>
              <a:rPr lang="en-US" altLang="zh-CN" sz="1800"/>
              <a:t>CADRG</a:t>
            </a:r>
            <a:r>
              <a:rPr lang="zh-CN" altLang="zh-CN" sz="1800"/>
              <a:t>等格式。</a:t>
            </a:r>
            <a:endParaRPr lang="zh-CN" altLang="en-US" sz="1800"/>
          </a:p>
          <a:p>
            <a:pPr marL="177800" lvl="1" indent="-1778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b="1">
                <a:cs typeface="MS PGothic" panose="020B0600070205080204" pitchFamily="34" charset="-128"/>
              </a:rPr>
              <a:t>其他窗口下的文件存储</a:t>
            </a:r>
          </a:p>
          <a:p>
            <a:pPr lvl="2"/>
            <a:r>
              <a:rPr lang="zh-CN" altLang="en-US" sz="1800"/>
              <a:t>例如：</a:t>
            </a:r>
            <a:r>
              <a:rPr lang="en-US" altLang="zh-CN" sz="1800"/>
              <a:t>Map—Mosaicking</a:t>
            </a:r>
            <a:r>
              <a:rPr lang="zh-CN" altLang="en-US" sz="1800"/>
              <a:t>的镶嵌窗口下：</a:t>
            </a:r>
            <a:r>
              <a:rPr lang="en-US" altLang="zh-CN" sz="1800"/>
              <a:t>Apply</a:t>
            </a:r>
            <a:r>
              <a:rPr lang="zh-CN" altLang="en-US" sz="1800"/>
              <a:t>；</a:t>
            </a:r>
            <a:r>
              <a:rPr lang="en-US" altLang="zh-CN" sz="1800"/>
              <a:t>Save Template</a:t>
            </a:r>
            <a:r>
              <a:rPr lang="zh-CN" altLang="en-US" sz="1800"/>
              <a:t>等；</a:t>
            </a:r>
            <a:r>
              <a:rPr lang="en-US" altLang="zh-CN" sz="1800"/>
              <a:t>Classification</a:t>
            </a:r>
            <a:r>
              <a:rPr lang="zh-CN" altLang="en-US" sz="1800"/>
              <a:t>等功能下：</a:t>
            </a:r>
            <a:r>
              <a:rPr lang="en-US" altLang="zh-CN" sz="1800"/>
              <a:t>Output Result to</a:t>
            </a:r>
            <a:r>
              <a:rPr lang="zh-CN" altLang="en-US" sz="1800"/>
              <a:t>等。</a:t>
            </a:r>
          </a:p>
          <a:p>
            <a:endParaRPr lang="zh-CN" altLang="en-US" dirty="0"/>
          </a:p>
        </p:txBody>
      </p:sp>
      <p:sp>
        <p:nvSpPr>
          <p:cNvPr id="4" name="标题 3"/>
          <p:cNvSpPr txBox="1"/>
          <p:nvPr/>
        </p:nvSpPr>
        <p:spPr>
          <a:xfrm>
            <a:off x="755576" y="116632"/>
            <a:ext cx="8388424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4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ENVI</a:t>
            </a:r>
            <a:r>
              <a:rPr lang="zh-CN" altLang="en-US" dirty="0">
                <a:solidFill>
                  <a:schemeClr val="tx1"/>
                </a:solidFill>
              </a:rPr>
              <a:t>栅格文件的存储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WU0MDE1ZTgxMGZlZDQ2N2E0YzExZjdjNzJkZmU1Yz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1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1039</Words>
  <Application>Microsoft Office PowerPoint</Application>
  <PresentationFormat>全屏显示(4:3)</PresentationFormat>
  <Paragraphs>115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MS PGothic</vt:lpstr>
      <vt:lpstr>黑体</vt:lpstr>
      <vt:lpstr>宋体</vt:lpstr>
      <vt:lpstr>微软雅黑</vt:lpstr>
      <vt:lpstr>Arial</vt:lpstr>
      <vt:lpstr>Calibri</vt:lpstr>
      <vt:lpstr>Courier New</vt:lpstr>
      <vt:lpstr>Times New Roman</vt:lpstr>
      <vt:lpstr>Wingdings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Rong Shang</dc:creator>
  <cp:lastModifiedBy>春雨 赖</cp:lastModifiedBy>
  <cp:revision>408</cp:revision>
  <dcterms:created xsi:type="dcterms:W3CDTF">2015-11-30T10:41:00Z</dcterms:created>
  <dcterms:modified xsi:type="dcterms:W3CDTF">2024-09-12T07:42:13Z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E4607BF1B9A9425BB52EA0340273F5BC_12</vt:lpwstr>
  </property>
  <property fmtid="{D5CDD505-2E9C-101B-9397-08002B2CF9AE}" pid="3" name="KSOProductBuildVer">
    <vt:lpwstr>2052-12.1.0.15712</vt:lpwstr>
  </property>
</Properties>
</file>